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270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2222" y="1087373"/>
            <a:ext cx="5859554" cy="1610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42222" y="1087373"/>
            <a:ext cx="5859554" cy="1610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482367" y="4693124"/>
            <a:ext cx="179704" cy="238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es300k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ces300k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es300k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ces300k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1.nyc.gov/site/dcas/employment/how-can-you-find-upcoming-exams.p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ces300k@gmail.com" TargetMode="External"/><Relationship Id="rId5" Type="http://schemas.openxmlformats.org/officeDocument/2006/relationships/hyperlink" Target="http://www.aces300k.org/" TargetMode="Externa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ces300k@gmail.com" TargetMode="External"/><Relationship Id="rId4" Type="http://schemas.openxmlformats.org/officeDocument/2006/relationships/hyperlink" Target="http://www.aces300k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856-exams.nyc.gov/OASysWeb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ces300k@gmail.com" TargetMode="External"/><Relationship Id="rId5" Type="http://schemas.openxmlformats.org/officeDocument/2006/relationships/hyperlink" Target="http://www.aces300k.org/" TargetMode="Externa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856-exams.nyc.gov/OASysWeb/Exam/Lis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ces300k@gmail.com" TargetMode="External"/><Relationship Id="rId5" Type="http://schemas.openxmlformats.org/officeDocument/2006/relationships/hyperlink" Target="http://www.aces300k.org/" TargetMode="Externa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ces300k@gmail.com" TargetMode="External"/><Relationship Id="rId4" Type="http://schemas.openxmlformats.org/officeDocument/2006/relationships/hyperlink" Target="http://www.aces300k.or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ces300k@gmail.com" TargetMode="External"/><Relationship Id="rId4" Type="http://schemas.openxmlformats.org/officeDocument/2006/relationships/hyperlink" Target="http://www.aces300k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1495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ACES Presents: </a:t>
            </a:r>
            <a:r>
              <a:rPr spc="-10" dirty="0"/>
              <a:t> </a:t>
            </a:r>
            <a:r>
              <a:rPr spc="-5" dirty="0"/>
              <a:t>Civil</a:t>
            </a:r>
            <a:r>
              <a:rPr spc="-50" dirty="0"/>
              <a:t> </a:t>
            </a:r>
            <a:r>
              <a:rPr spc="-15" dirty="0"/>
              <a:t>Service</a:t>
            </a:r>
            <a:r>
              <a:rPr spc="-55" dirty="0"/>
              <a:t> </a:t>
            </a:r>
            <a:r>
              <a:rPr spc="-10" dirty="0"/>
              <a:t>Exams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3100" y="41324"/>
            <a:ext cx="970899" cy="8655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07767" y="4690812"/>
            <a:ext cx="1289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45" dirty="0">
                <a:latin typeface="Tahoma"/>
                <a:cs typeface="Tahoma"/>
              </a:rPr>
              <a:t>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3099" y="4475413"/>
            <a:ext cx="170116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ahoma"/>
                <a:cs typeface="Tahoma"/>
                <a:hlinkClick r:id="rId3"/>
              </a:rPr>
              <a:t>www.aces300k.org 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  <a:hlinkClick r:id="rId4"/>
              </a:rPr>
              <a:t>aces300k@gmail.com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135763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/>
              <a:t>Overview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475249" y="1175208"/>
            <a:ext cx="8157845" cy="253873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DCAS</a:t>
            </a:r>
            <a:r>
              <a:rPr sz="1800" spc="-3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exam</a:t>
            </a:r>
            <a:r>
              <a:rPr sz="1800" spc="-3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website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The</a:t>
            </a:r>
            <a:r>
              <a:rPr sz="1800" spc="-3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OASYS</a:t>
            </a:r>
            <a:r>
              <a:rPr sz="1800" spc="-3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system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Filing</a:t>
            </a:r>
            <a:r>
              <a:rPr sz="1800" spc="-3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for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an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exam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Next</a:t>
            </a:r>
            <a:r>
              <a:rPr sz="1800" spc="-5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steps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Arial MT"/>
              <a:cs typeface="Arial MT"/>
            </a:endParaRPr>
          </a:p>
          <a:p>
            <a:pPr marL="379095" marR="5080">
              <a:lnSpc>
                <a:spcPct val="114999"/>
              </a:lnSpc>
            </a:pPr>
            <a:r>
              <a:rPr sz="1800" u="heavy" spc="-5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 MT"/>
                <a:cs typeface="Arial MT"/>
              </a:rPr>
              <a:t>Disclaimer: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 This presentation is based on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my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own experiences, and does not </a:t>
            </a:r>
            <a:r>
              <a:rPr sz="1800" spc="-49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reflect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the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views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 of DCAS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or the NYPD.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3100" y="41324"/>
            <a:ext cx="970899" cy="8655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543099" y="4477724"/>
            <a:ext cx="1701164" cy="4521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0"/>
              </a:spcBef>
            </a:pPr>
            <a:r>
              <a:rPr sz="1400" spc="-5" dirty="0">
                <a:latin typeface="Tahoma"/>
                <a:cs typeface="Tahoma"/>
                <a:hlinkClick r:id="rId3"/>
              </a:rPr>
              <a:t>www.aces300k.org 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  <a:hlinkClick r:id="rId4"/>
              </a:rPr>
              <a:t>aces300k@gmail.com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07767" y="4693124"/>
            <a:ext cx="128905" cy="2387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400" spc="45" dirty="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3643629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10" dirty="0"/>
              <a:t>DCAS</a:t>
            </a:r>
            <a:r>
              <a:rPr sz="2500" spc="-15" dirty="0"/>
              <a:t> </a:t>
            </a:r>
            <a:r>
              <a:rPr sz="2500" spc="5" dirty="0"/>
              <a:t>Exam</a:t>
            </a:r>
            <a:r>
              <a:rPr sz="2500" spc="-15" dirty="0"/>
              <a:t> </a:t>
            </a:r>
            <a:r>
              <a:rPr sz="2500" dirty="0"/>
              <a:t>List</a:t>
            </a:r>
            <a:r>
              <a:rPr sz="2500" spc="-15" dirty="0"/>
              <a:t> </a:t>
            </a:r>
            <a:r>
              <a:rPr sz="2500" spc="-5" dirty="0"/>
              <a:t>Website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475249" y="1175208"/>
            <a:ext cx="5118100" cy="254952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Best</a:t>
            </a:r>
            <a:r>
              <a:rPr sz="1800" spc="-3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place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find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exams</a:t>
            </a:r>
            <a:endParaRPr sz="1800">
              <a:latin typeface="Arial MT"/>
              <a:cs typeface="Arial MT"/>
            </a:endParaRPr>
          </a:p>
          <a:p>
            <a:pPr marL="379095" marR="5080" indent="-367030">
              <a:lnSpc>
                <a:spcPct val="1149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Three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groupings: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Open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for</a:t>
            </a:r>
            <a:r>
              <a:rPr sz="1800" spc="-1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Anyone,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Promotion, </a:t>
            </a:r>
            <a:r>
              <a:rPr sz="1800" spc="-484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Qualified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Incumbent/Provisional</a:t>
            </a:r>
            <a:endParaRPr sz="1800">
              <a:latin typeface="Arial MT"/>
              <a:cs typeface="Arial MT"/>
            </a:endParaRPr>
          </a:p>
          <a:p>
            <a:pPr marL="379095" marR="149225" indent="-367030">
              <a:lnSpc>
                <a:spcPct val="114999"/>
              </a:lnSpc>
              <a:spcBef>
                <a:spcPts val="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Lists in alpha and application period, with title </a:t>
            </a:r>
            <a:r>
              <a:rPr sz="1800" spc="-49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specs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Filing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end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date-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LAST</a:t>
            </a:r>
            <a:r>
              <a:rPr sz="1800" spc="-4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day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apply/submit</a:t>
            </a:r>
            <a:endParaRPr sz="1800">
              <a:latin typeface="Arial MT"/>
              <a:cs typeface="Arial MT"/>
            </a:endParaRPr>
          </a:p>
          <a:p>
            <a:pPr marL="379095" marR="234315" indent="-367030">
              <a:lnSpc>
                <a:spcPct val="114999"/>
              </a:lnSpc>
              <a:buClr>
                <a:srgbClr val="595959"/>
              </a:buClr>
              <a:buChar char="●"/>
              <a:tabLst>
                <a:tab pos="379095" algn="l"/>
                <a:tab pos="379730" algn="l"/>
              </a:tabLst>
            </a:pPr>
            <a:r>
              <a:rPr sz="1800" u="heavy" spc="-5" dirty="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2"/>
              </a:rPr>
              <a:t>https://www1.nyc.gov/site/dcas/employment/ </a:t>
            </a:r>
            <a:r>
              <a:rPr sz="1800" spc="-490" dirty="0">
                <a:solidFill>
                  <a:srgbClr val="0097A7"/>
                </a:solidFill>
                <a:latin typeface="Arial MT"/>
                <a:cs typeface="Arial MT"/>
              </a:rPr>
              <a:t> </a:t>
            </a:r>
            <a:r>
              <a:rPr sz="1800" u="heavy" spc="-5" dirty="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2"/>
              </a:rPr>
              <a:t>how-can-you-find-upcoming-exams.page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73100" y="41324"/>
            <a:ext cx="970899" cy="8655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5700" y="1152475"/>
            <a:ext cx="3375698" cy="27371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43099" y="4477724"/>
            <a:ext cx="1701164" cy="4521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0"/>
              </a:spcBef>
            </a:pPr>
            <a:r>
              <a:rPr sz="1400" spc="-5" dirty="0">
                <a:latin typeface="Tahoma"/>
                <a:cs typeface="Tahoma"/>
                <a:hlinkClick r:id="rId5"/>
              </a:rPr>
              <a:t>www.aces300k.org 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  <a:hlinkClick r:id="rId6"/>
              </a:rPr>
              <a:t>aces300k@gmail.com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07767" y="4693124"/>
            <a:ext cx="128905" cy="2387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400" spc="45" dirty="0">
                <a:latin typeface="Tahoma"/>
                <a:cs typeface="Tahoma"/>
              </a:rPr>
              <a:t>4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135763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/>
              <a:t>The</a:t>
            </a:r>
            <a:r>
              <a:rPr sz="2500" spc="-75" dirty="0"/>
              <a:t> </a:t>
            </a:r>
            <a:r>
              <a:rPr sz="2500" spc="5" dirty="0"/>
              <a:t>NOE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475249" y="1175208"/>
            <a:ext cx="4513580" cy="254952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Source</a:t>
            </a:r>
            <a:r>
              <a:rPr sz="1800" spc="-3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of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truth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on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exams</a:t>
            </a:r>
            <a:endParaRPr sz="1800">
              <a:latin typeface="Arial MT"/>
              <a:cs typeface="Arial MT"/>
            </a:endParaRPr>
          </a:p>
          <a:p>
            <a:pPr marL="379095" marR="5080" indent="-367030">
              <a:lnSpc>
                <a:spcPct val="1149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Application period, what the job involves, </a:t>
            </a:r>
            <a:r>
              <a:rPr sz="1800" spc="-49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salary,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how to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qualify,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 how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to apply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The</a:t>
            </a:r>
            <a:r>
              <a:rPr sz="1800" spc="-8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5" dirty="0">
                <a:solidFill>
                  <a:srgbClr val="595959"/>
                </a:solidFill>
                <a:latin typeface="Arial MT"/>
                <a:cs typeface="Arial MT"/>
              </a:rPr>
              <a:t>Test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If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EEE,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minimum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quals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above</a:t>
            </a:r>
            <a:endParaRPr sz="1800">
              <a:latin typeface="Arial MT"/>
              <a:cs typeface="Arial MT"/>
            </a:endParaRPr>
          </a:p>
          <a:p>
            <a:pPr marL="379095" marR="673100" indent="-367030">
              <a:lnSpc>
                <a:spcPct val="1149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u="heavy" spc="-5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Arial MT"/>
                <a:cs typeface="Arial MT"/>
              </a:rPr>
              <a:t>Example: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 Say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you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have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8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yrs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exp. </a:t>
            </a:r>
            <a:r>
              <a:rPr sz="1800" spc="-484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4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yrs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+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BA/BS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=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Min+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4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yrs=85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MA/MS=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Min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+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8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yrs=100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3100" y="41324"/>
            <a:ext cx="970899" cy="8655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4850" y="1152475"/>
            <a:ext cx="3903900" cy="25814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43099" y="4477724"/>
            <a:ext cx="1701164" cy="4521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0"/>
              </a:spcBef>
            </a:pPr>
            <a:r>
              <a:rPr sz="1400" spc="-5" dirty="0">
                <a:latin typeface="Tahoma"/>
                <a:cs typeface="Tahoma"/>
                <a:hlinkClick r:id="rId4"/>
              </a:rPr>
              <a:t>www.aces300k.org 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  <a:hlinkClick r:id="rId5"/>
              </a:rPr>
              <a:t>aces300k@gmail.com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76936" y="4693124"/>
            <a:ext cx="190500" cy="2387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400" spc="10" dirty="0">
                <a:latin typeface="Tahoma"/>
                <a:cs typeface="Tahoma"/>
              </a:rPr>
              <a:t>-1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291782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/>
              <a:t>The</a:t>
            </a:r>
            <a:r>
              <a:rPr sz="2500" spc="-35" dirty="0"/>
              <a:t> </a:t>
            </a:r>
            <a:r>
              <a:rPr sz="2500" spc="5" dirty="0"/>
              <a:t>OASYS</a:t>
            </a:r>
            <a:r>
              <a:rPr sz="2500" spc="-30" dirty="0"/>
              <a:t> </a:t>
            </a:r>
            <a:r>
              <a:rPr sz="2500" spc="5" dirty="0"/>
              <a:t>System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475249" y="1175208"/>
            <a:ext cx="4518660" cy="16027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Exam</a:t>
            </a:r>
            <a:r>
              <a:rPr sz="1800" spc="-4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filing</a:t>
            </a:r>
            <a:r>
              <a:rPr sz="1800" spc="-3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system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Account</a:t>
            </a:r>
            <a:r>
              <a:rPr sz="1800" spc="-3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required,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ONE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per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person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Creation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or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reset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may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take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a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few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days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Ensure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profile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is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COMPLETELY</a:t>
            </a:r>
            <a:r>
              <a:rPr sz="1800" spc="-5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filled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out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lr>
                <a:srgbClr val="595959"/>
              </a:buClr>
              <a:buChar char="●"/>
              <a:tabLst>
                <a:tab pos="379095" algn="l"/>
                <a:tab pos="379730" algn="l"/>
              </a:tabLst>
            </a:pPr>
            <a:r>
              <a:rPr sz="1800" u="heavy" spc="-10" dirty="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2"/>
              </a:rPr>
              <a:t>https://a856-exams.nyc.gov/OASysWeb/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73100" y="41324"/>
            <a:ext cx="970899" cy="8655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5700" y="1017727"/>
            <a:ext cx="3375698" cy="273719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43099" y="4477724"/>
            <a:ext cx="1701164" cy="4521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0"/>
              </a:spcBef>
            </a:pPr>
            <a:r>
              <a:rPr sz="1400" spc="-5" dirty="0">
                <a:latin typeface="Tahoma"/>
                <a:cs typeface="Tahoma"/>
                <a:hlinkClick r:id="rId5"/>
              </a:rPr>
              <a:t>www.aces300k.org 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  <a:hlinkClick r:id="rId6"/>
              </a:rPr>
              <a:t>aces300k@gmail.com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5</a:t>
            </a:fld>
            <a:endParaRPr spc="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509778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dirty="0"/>
              <a:t>Filing</a:t>
            </a:r>
            <a:r>
              <a:rPr sz="2500" spc="-15" dirty="0"/>
              <a:t> </a:t>
            </a:r>
            <a:r>
              <a:rPr sz="2500" dirty="0"/>
              <a:t>for</a:t>
            </a:r>
            <a:r>
              <a:rPr sz="2500" spc="-10" dirty="0"/>
              <a:t> </a:t>
            </a:r>
            <a:r>
              <a:rPr sz="2500" spc="5" dirty="0"/>
              <a:t>an</a:t>
            </a:r>
            <a:r>
              <a:rPr sz="2500" spc="-5" dirty="0"/>
              <a:t> </a:t>
            </a:r>
            <a:r>
              <a:rPr sz="2500" spc="5" dirty="0"/>
              <a:t>Exam-Finding</a:t>
            </a:r>
            <a:r>
              <a:rPr sz="2500" spc="-10" dirty="0"/>
              <a:t> </a:t>
            </a:r>
            <a:r>
              <a:rPr sz="2500" spc="5" dirty="0"/>
              <a:t>an</a:t>
            </a:r>
            <a:r>
              <a:rPr sz="2500" spc="-5" dirty="0"/>
              <a:t> </a:t>
            </a:r>
            <a:r>
              <a:rPr sz="2500" spc="5" dirty="0"/>
              <a:t>Exam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475249" y="1175208"/>
            <a:ext cx="4490720" cy="16027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Shows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the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filing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date,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price,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tests,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NOE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Click</a:t>
            </a:r>
            <a:r>
              <a:rPr sz="1800" spc="-5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Title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sort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Tip-Keep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the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exam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website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open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as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well</a:t>
            </a:r>
            <a:endParaRPr sz="1800">
              <a:latin typeface="Arial MT"/>
              <a:cs typeface="Arial MT"/>
            </a:endParaRPr>
          </a:p>
          <a:p>
            <a:pPr marL="379095" marR="5080" indent="-367030">
              <a:lnSpc>
                <a:spcPct val="114999"/>
              </a:lnSpc>
              <a:buClr>
                <a:srgbClr val="595959"/>
              </a:buClr>
              <a:buChar char="●"/>
              <a:tabLst>
                <a:tab pos="379095" algn="l"/>
                <a:tab pos="379730" algn="l"/>
              </a:tabLst>
            </a:pPr>
            <a:r>
              <a:rPr sz="1800" u="heavy" spc="-10" dirty="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2"/>
              </a:rPr>
              <a:t>https://a856-exams.nyc.gov/OASysWeb/ </a:t>
            </a:r>
            <a:r>
              <a:rPr sz="1800" spc="-490" dirty="0">
                <a:solidFill>
                  <a:srgbClr val="0097A7"/>
                </a:solidFill>
                <a:latin typeface="Arial MT"/>
                <a:cs typeface="Arial MT"/>
              </a:rPr>
              <a:t> </a:t>
            </a:r>
            <a:r>
              <a:rPr sz="1800" u="heavy" spc="-5" dirty="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2"/>
              </a:rPr>
              <a:t>Exam/List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73100" y="41324"/>
            <a:ext cx="970899" cy="8655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04700" y="1028913"/>
            <a:ext cx="3805449" cy="308567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43099" y="4477724"/>
            <a:ext cx="1701164" cy="4521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0"/>
              </a:spcBef>
            </a:pPr>
            <a:r>
              <a:rPr sz="1400" spc="-5" dirty="0">
                <a:latin typeface="Tahoma"/>
                <a:cs typeface="Tahoma"/>
                <a:hlinkClick r:id="rId5"/>
              </a:rPr>
              <a:t>www.aces300k.org 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  <a:hlinkClick r:id="rId6"/>
              </a:rPr>
              <a:t>aces300k@gmail.com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6</a:t>
            </a:fld>
            <a:endParaRPr spc="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476123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dirty="0"/>
              <a:t>Filing</a:t>
            </a:r>
            <a:r>
              <a:rPr sz="2500" spc="-15" dirty="0"/>
              <a:t> </a:t>
            </a:r>
            <a:r>
              <a:rPr sz="2500" dirty="0"/>
              <a:t>for</a:t>
            </a:r>
            <a:r>
              <a:rPr sz="2500" spc="-10" dirty="0"/>
              <a:t> </a:t>
            </a:r>
            <a:r>
              <a:rPr sz="2500" spc="5" dirty="0"/>
              <a:t>an</a:t>
            </a:r>
            <a:r>
              <a:rPr sz="2500" spc="-5" dirty="0"/>
              <a:t> </a:t>
            </a:r>
            <a:r>
              <a:rPr sz="2500" spc="5" dirty="0"/>
              <a:t>Exam-Apply</a:t>
            </a:r>
            <a:r>
              <a:rPr sz="2500" spc="-10" dirty="0"/>
              <a:t> </a:t>
            </a:r>
            <a:r>
              <a:rPr sz="2500" spc="5" dirty="0"/>
              <a:t>and</a:t>
            </a:r>
            <a:r>
              <a:rPr sz="2500" spc="-5" dirty="0"/>
              <a:t> </a:t>
            </a:r>
            <a:r>
              <a:rPr sz="2500" spc="5" dirty="0"/>
              <a:t>Pay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475249" y="1175208"/>
            <a:ext cx="4961255" cy="254952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Shows</a:t>
            </a:r>
            <a:r>
              <a:rPr sz="1800" spc="-4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current</a:t>
            </a:r>
            <a:r>
              <a:rPr sz="1800" spc="-3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step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Shows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you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all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the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information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from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before</a:t>
            </a:r>
            <a:endParaRPr sz="1800">
              <a:latin typeface="Arial MT"/>
              <a:cs typeface="Arial MT"/>
            </a:endParaRPr>
          </a:p>
          <a:p>
            <a:pPr marL="379095" marR="175260" indent="-367030">
              <a:lnSpc>
                <a:spcPct val="1149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If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Education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Experience,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you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can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begin </a:t>
            </a:r>
            <a:r>
              <a:rPr sz="1800" spc="-484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taking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immediately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after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payment</a:t>
            </a:r>
            <a:endParaRPr sz="1800">
              <a:latin typeface="Arial MT"/>
              <a:cs typeface="Arial MT"/>
            </a:endParaRPr>
          </a:p>
          <a:p>
            <a:pPr marL="379095" marR="204470" indent="-367030">
              <a:lnSpc>
                <a:spcPct val="1149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-60" dirty="0">
                <a:solidFill>
                  <a:srgbClr val="595959"/>
                </a:solidFill>
                <a:latin typeface="Arial MT"/>
                <a:cs typeface="Arial MT"/>
              </a:rPr>
              <a:t>You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may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be emailed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reminders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to finish the </a:t>
            </a:r>
            <a:r>
              <a:rPr sz="1800" spc="-49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exam</a:t>
            </a:r>
            <a:endParaRPr sz="1800">
              <a:latin typeface="Arial MT"/>
              <a:cs typeface="Arial MT"/>
            </a:endParaRPr>
          </a:p>
          <a:p>
            <a:pPr marL="379095" marR="5080" indent="-367030">
              <a:lnSpc>
                <a:spcPct val="1149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May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receive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a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preview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of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tentative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score-final </a:t>
            </a:r>
            <a:r>
              <a:rPr sz="1800" spc="-484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submit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“locks”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it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your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 answers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3100" y="41324"/>
            <a:ext cx="970899" cy="8655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26249" y="1017724"/>
            <a:ext cx="3436574" cy="277655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43099" y="4477724"/>
            <a:ext cx="1701164" cy="4521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0"/>
              </a:spcBef>
            </a:pPr>
            <a:r>
              <a:rPr sz="1400" spc="-5" dirty="0">
                <a:latin typeface="Tahoma"/>
                <a:cs typeface="Tahoma"/>
                <a:hlinkClick r:id="rId4"/>
              </a:rPr>
              <a:t>www.aces300k.org 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  <a:hlinkClick r:id="rId5"/>
              </a:rPr>
              <a:t>aces300k@gmail.com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7</a:t>
            </a:fld>
            <a:endParaRPr spc="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153670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/>
              <a:t>Next</a:t>
            </a:r>
            <a:r>
              <a:rPr sz="2500" spc="-65" dirty="0"/>
              <a:t> </a:t>
            </a:r>
            <a:r>
              <a:rPr sz="2500" spc="5" dirty="0"/>
              <a:t>steps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399049" y="1175208"/>
            <a:ext cx="5154295" cy="3180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marR="5080" indent="-367030">
              <a:lnSpc>
                <a:spcPct val="114999"/>
              </a:lnSpc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Make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a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list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of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selective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certs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update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DCAS </a:t>
            </a:r>
            <a:r>
              <a:rPr sz="1800" spc="-484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as needed-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you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have until the expiration of the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list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Lists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may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take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year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or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more</a:t>
            </a:r>
            <a:r>
              <a:rPr sz="1800" spc="-1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come</a:t>
            </a:r>
            <a:endParaRPr sz="1800">
              <a:latin typeface="Arial MT"/>
              <a:cs typeface="Arial MT"/>
            </a:endParaRPr>
          </a:p>
          <a:p>
            <a:pPr marL="379095" marR="82550">
              <a:lnSpc>
                <a:spcPct val="114999"/>
              </a:lnSpc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out-watch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your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emails and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check your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OASYS </a:t>
            </a:r>
            <a:r>
              <a:rPr sz="1800" spc="-49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dashboard!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Contact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DCAS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for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major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questions/concerns</a:t>
            </a:r>
            <a:endParaRPr sz="1800">
              <a:latin typeface="Arial MT"/>
              <a:cs typeface="Arial MT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When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should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95959"/>
                </a:solidFill>
                <a:latin typeface="Arial MT"/>
                <a:cs typeface="Arial MT"/>
              </a:rPr>
              <a:t>you</a:t>
            </a:r>
            <a:r>
              <a:rPr sz="1800" spc="-2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file?</a:t>
            </a:r>
            <a:r>
              <a:rPr sz="1800" spc="-2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Now!</a:t>
            </a:r>
            <a:endParaRPr sz="1800">
              <a:latin typeface="Arial MT"/>
              <a:cs typeface="Arial MT"/>
            </a:endParaRPr>
          </a:p>
          <a:p>
            <a:pPr marL="379095" marR="188595" indent="-367030">
              <a:lnSpc>
                <a:spcPct val="1149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Flow: Go to DCAS exams, find exam, login to </a:t>
            </a:r>
            <a:r>
              <a:rPr sz="1800" spc="-49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OASYS,</a:t>
            </a:r>
            <a:r>
              <a:rPr sz="1800" spc="-1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595959"/>
                </a:solidFill>
                <a:latin typeface="Arial MT"/>
                <a:cs typeface="Arial MT"/>
              </a:rPr>
              <a:t>file and </a:t>
            </a:r>
            <a:r>
              <a:rPr sz="1800" spc="-40" dirty="0">
                <a:solidFill>
                  <a:srgbClr val="595959"/>
                </a:solidFill>
                <a:latin typeface="Arial MT"/>
                <a:cs typeface="Arial MT"/>
              </a:rPr>
              <a:t>pay.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3100" y="41324"/>
            <a:ext cx="970899" cy="8655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29500" y="1017724"/>
            <a:ext cx="3447598" cy="300019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43099" y="4477724"/>
            <a:ext cx="1701164" cy="4521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0"/>
              </a:spcBef>
            </a:pPr>
            <a:r>
              <a:rPr sz="1400" spc="-5" dirty="0">
                <a:latin typeface="Tahoma"/>
                <a:cs typeface="Tahoma"/>
                <a:hlinkClick r:id="rId4"/>
              </a:rPr>
              <a:t>www.aces300k.org 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  <a:hlinkClick r:id="rId5"/>
              </a:rPr>
              <a:t>aces300k@gmail.com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spc="45" dirty="0"/>
              <a:t>8</a:t>
            </a:fld>
            <a:endParaRPr spc="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350</Words>
  <Application>Microsoft Office PowerPoint</Application>
  <PresentationFormat>On-screen Show (16:9)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 MT</vt:lpstr>
      <vt:lpstr>Calibri</vt:lpstr>
      <vt:lpstr>Tahoma</vt:lpstr>
      <vt:lpstr>Office Theme</vt:lpstr>
      <vt:lpstr>PowerPoint Presentation</vt:lpstr>
      <vt:lpstr>Overview</vt:lpstr>
      <vt:lpstr>DCAS Exam List Website</vt:lpstr>
      <vt:lpstr>The NOE</vt:lpstr>
      <vt:lpstr>The OASYS System</vt:lpstr>
      <vt:lpstr>Filing for an Exam-Finding an Exam</vt:lpstr>
      <vt:lpstr>Filing for an Exam-Apply and Pay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JINNAH, SUKRY</cp:lastModifiedBy>
  <cp:revision>1</cp:revision>
  <dcterms:created xsi:type="dcterms:W3CDTF">2024-05-23T13:14:41Z</dcterms:created>
  <dcterms:modified xsi:type="dcterms:W3CDTF">2024-05-23T13:21:25Z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  <property fmtid="{D5CDD505-2E9C-101B-9397-08002B2CF9AE}" pid="3" name="LastSaved">
    <vt:filetime>2024-05-23T00:00:00Z</vt:filetime>
  </property>
</Properties>
</file>